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7057427b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7057427b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7057427b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7057427b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7057427b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7057427b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7057427b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7057427b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7057427b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7057427b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7057427b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7057427b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7057427b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7057427b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7057427b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7057427b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7057427b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7057427b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7057427b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7057427b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4fb9b73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4fb9b73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7057427b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7057427b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4fb9b732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4fb9b732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4fb9b7322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4fb9b7322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4fb9b732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4fb9b732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7057427b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7057427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4fb9b7322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4fb9b732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7057427b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7057427b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7057427b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7057427b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210050" y="381000"/>
            <a:ext cx="4565400" cy="36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Economic Performance Under US Presidents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2425" y="4408050"/>
            <a:ext cx="1571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Sid Lamsal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550" y="913703"/>
            <a:ext cx="2571748" cy="2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814475" y="3486700"/>
            <a:ext cx="164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</a:rPr>
              <a:t>*Not endorsed by the President</a:t>
            </a:r>
            <a:endParaRPr i="1"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66" y="0"/>
            <a:ext cx="79002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950" y="152400"/>
            <a:ext cx="74321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388" y="152400"/>
            <a:ext cx="744761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117175" y="1737525"/>
            <a:ext cx="157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Typically lower under Dems.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100" y="152400"/>
            <a:ext cx="746689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117175" y="1737525"/>
            <a:ext cx="156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 visible correlation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063" y="152400"/>
            <a:ext cx="737693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117175" y="1737525"/>
            <a:ext cx="165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Typically lower under Dems.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13" y="79150"/>
            <a:ext cx="691048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85775" y="743175"/>
            <a:ext cx="2120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Low CC in </a:t>
            </a:r>
            <a:r>
              <a:rPr lang="en" sz="1800">
                <a:solidFill>
                  <a:schemeClr val="dk1"/>
                </a:solidFill>
              </a:rPr>
              <a:t>final quarter = likely change parties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50" y="152400"/>
            <a:ext cx="693774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85775" y="743175"/>
            <a:ext cx="2120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Positive slope over time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S&amp;P </a:t>
            </a:r>
            <a:r>
              <a:rPr lang="en" sz="1800">
                <a:solidFill>
                  <a:schemeClr val="dk1"/>
                </a:solidFill>
              </a:rPr>
              <a:t>usually</a:t>
            </a:r>
            <a:r>
              <a:rPr lang="en" sz="1800">
                <a:solidFill>
                  <a:schemeClr val="dk1"/>
                </a:solidFill>
              </a:rPr>
              <a:t> positive in election quarter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663" y="152400"/>
            <a:ext cx="684233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127650" y="858300"/>
            <a:ext cx="222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Low approval in final quarter = likely change parties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Downward slope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825" y="76200"/>
            <a:ext cx="5309806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32157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Hierarchical Clustering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for stakeholders	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Main: Voters &amp; General Public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Help voters contextualize campaign promises.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Policymakers &amp; Political Strategists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hich factors historically influence voter decisions.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Financial Analysts &amp; Investors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Investment strategies tied to election cycles.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565350" y="492650"/>
            <a:ext cx="80133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 </a:t>
            </a:r>
            <a:r>
              <a:rPr lang="en"/>
              <a:t>Coincidence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25" y="2011664"/>
            <a:ext cx="3036600" cy="202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5366" r="5482" t="46305"/>
          <a:stretch/>
        </p:blipFill>
        <p:spPr>
          <a:xfrm>
            <a:off x="1240150" y="1880875"/>
            <a:ext cx="3036600" cy="22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Ethical, legal, societal implications	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More Transparency For Election Season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Better informed first time voters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B.S. </a:t>
            </a:r>
            <a:r>
              <a:rPr lang="en">
                <a:solidFill>
                  <a:schemeClr val="dk1"/>
                </a:solidFill>
              </a:rPr>
              <a:t>detection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Political Polarization &amp; Public Perception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Challenges misleading political narratives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Government</a:t>
            </a:r>
            <a:r>
              <a:rPr lang="en">
                <a:solidFill>
                  <a:schemeClr val="dk1"/>
                </a:solidFill>
              </a:rPr>
              <a:t> and People Disconnected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Regardless of party, </a:t>
            </a:r>
            <a:r>
              <a:rPr lang="en">
                <a:solidFill>
                  <a:schemeClr val="dk1"/>
                </a:solidFill>
              </a:rPr>
              <a:t>presidential</a:t>
            </a:r>
            <a:r>
              <a:rPr lang="en">
                <a:solidFill>
                  <a:schemeClr val="dk1"/>
                </a:solidFill>
              </a:rPr>
              <a:t> approval is on the decline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0100"/>
            <a:ext cx="8520600" cy="14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 vs. GOP Economies: What Trends Keep a Party in Power?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550" y="2032500"/>
            <a:ext cx="2670900" cy="2670900"/>
          </a:xfrm>
          <a:prstGeom prst="flowChartOffpageConnector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183800" y="4703400"/>
            <a:ext cx="89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lt2"/>
                </a:solidFill>
              </a:rPr>
              <a:t>*AI Generated</a:t>
            </a:r>
            <a:endParaRPr i="1"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885950"/>
            <a:ext cx="3999900" cy="26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Economic Data: Quarterly economy stats from 1956-Q1 to 2024-Q4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Numerical columns are C.C. Growth rates to adjust for inflation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n/a values are </a:t>
            </a:r>
            <a:r>
              <a:rPr lang="en">
                <a:solidFill>
                  <a:schemeClr val="dk1"/>
                </a:solidFill>
              </a:rPr>
              <a:t>linearly</a:t>
            </a:r>
            <a:r>
              <a:rPr lang="en">
                <a:solidFill>
                  <a:schemeClr val="dk1"/>
                </a:solidFill>
              </a:rPr>
              <a:t> interpolated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Aggregated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832400" y="1885950"/>
            <a:ext cx="3999900" cy="26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Election Data: Q4 economic data for election years + approval and voter </a:t>
            </a:r>
            <a:r>
              <a:rPr lang="en">
                <a:solidFill>
                  <a:schemeClr val="dk1"/>
                </a:solidFill>
              </a:rPr>
              <a:t>turnout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Used for predicting if party wins election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8860" l="3792" r="4380" t="2361"/>
          <a:stretch/>
        </p:blipFill>
        <p:spPr>
          <a:xfrm>
            <a:off x="1274750" y="180975"/>
            <a:ext cx="6594499" cy="47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4688"/>
            <a:ext cx="8839198" cy="282587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Quarterly </a:t>
            </a:r>
            <a:r>
              <a:rPr lang="en"/>
              <a:t>Economy</a:t>
            </a:r>
            <a:r>
              <a:rPr lang="en"/>
              <a:t> DF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65834"/>
          <a:stretch/>
        </p:blipFill>
        <p:spPr>
          <a:xfrm>
            <a:off x="152400" y="3440793"/>
            <a:ext cx="8839201" cy="14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65832" l="0" r="0" t="0"/>
          <a:stretch/>
        </p:blipFill>
        <p:spPr>
          <a:xfrm>
            <a:off x="152400" y="1662388"/>
            <a:ext cx="8839201" cy="1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1701525" y="1200688"/>
            <a:ext cx="367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Only Q4 election years in this DF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97" name="Google Shape;97;p19"/>
          <p:cNvCxnSpPr>
            <a:stCxn id="96" idx="1"/>
          </p:cNvCxnSpPr>
          <p:nvPr/>
        </p:nvCxnSpPr>
        <p:spPr>
          <a:xfrm flipH="1">
            <a:off x="994425" y="1431538"/>
            <a:ext cx="707100" cy="25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9"/>
          <p:cNvSpPr/>
          <p:nvPr/>
        </p:nvSpPr>
        <p:spPr>
          <a:xfrm>
            <a:off x="439625" y="1688038"/>
            <a:ext cx="1015200" cy="240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5053500" y="4040275"/>
            <a:ext cx="409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Not included in economy DF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00" name="Google Shape;100;p19"/>
          <p:cNvCxnSpPr>
            <a:stCxn id="99" idx="1"/>
          </p:cNvCxnSpPr>
          <p:nvPr/>
        </p:nvCxnSpPr>
        <p:spPr>
          <a:xfrm rot="10800000">
            <a:off x="4090500" y="4270525"/>
            <a:ext cx="963000" cy="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9"/>
          <p:cNvSpPr/>
          <p:nvPr/>
        </p:nvSpPr>
        <p:spPr>
          <a:xfrm>
            <a:off x="374725" y="3600650"/>
            <a:ext cx="3495900" cy="16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Q4 Election Year Economy DF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311700" y="3114663"/>
            <a:ext cx="4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… 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100" y="152400"/>
            <a:ext cx="64277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950" y="152400"/>
            <a:ext cx="74321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